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59" r:id="rId8"/>
    <p:sldId id="260" r:id="rId9"/>
    <p:sldId id="261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1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0D58B3-5CBC-4CD0-A5F0-30C6AD74B3F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5C2202-8006-4A49-87ED-04815431C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5572164" cy="271464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Донецкая Народная Республика</a:t>
            </a:r>
            <a:br>
              <a:rPr lang="ru-RU" sz="2000" dirty="0" smtClean="0"/>
            </a:br>
            <a:r>
              <a:rPr lang="ru-RU" sz="2000" dirty="0" smtClean="0"/>
              <a:t>Министерство образования и науки</a:t>
            </a:r>
            <a:br>
              <a:rPr lang="ru-RU" sz="2000" dirty="0" smtClean="0"/>
            </a:br>
            <a:r>
              <a:rPr lang="ru-RU" sz="2000" dirty="0" smtClean="0"/>
              <a:t>Управление образования администрации</a:t>
            </a:r>
            <a:br>
              <a:rPr lang="ru-RU" sz="2000" dirty="0" smtClean="0"/>
            </a:br>
            <a:r>
              <a:rPr lang="ru-RU" sz="2000" dirty="0" smtClean="0"/>
              <a:t>города Шахтерска</a:t>
            </a:r>
            <a:br>
              <a:rPr lang="ru-RU" sz="2000" dirty="0" smtClean="0"/>
            </a:br>
            <a:r>
              <a:rPr lang="ru-RU" sz="2000" dirty="0" smtClean="0"/>
              <a:t>Шахтерское дошкольное образовательное </a:t>
            </a:r>
            <a:br>
              <a:rPr lang="ru-RU" sz="2000" dirty="0" smtClean="0"/>
            </a:br>
            <a:r>
              <a:rPr lang="ru-RU" sz="2000" dirty="0" smtClean="0"/>
              <a:t>учреждение комбинированного типа№ 5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3600" b="1" dirty="0" smtClean="0">
                <a:solidFill>
                  <a:srgbClr val="FF0000"/>
                </a:solidFill>
              </a:rPr>
              <a:t>“ </a:t>
            </a:r>
            <a:r>
              <a:rPr lang="uk-UA" sz="3600" b="1" dirty="0" err="1" smtClean="0">
                <a:solidFill>
                  <a:srgbClr val="FF0000"/>
                </a:solidFill>
              </a:rPr>
              <a:t>Конёк</a:t>
            </a:r>
            <a:r>
              <a:rPr lang="uk-UA" sz="3600" b="1" dirty="0" smtClean="0">
                <a:solidFill>
                  <a:srgbClr val="FF0000"/>
                </a:solidFill>
              </a:rPr>
              <a:t> – Горбунок”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Содержимое 3" descr="IMG_049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2284" y="3212976"/>
            <a:ext cx="4347799" cy="326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Учимся</a:t>
            </a:r>
            <a:r>
              <a:rPr lang="ru-RU" sz="2800" b="1" dirty="0" smtClean="0">
                <a:solidFill>
                  <a:srgbClr val="FF0000"/>
                </a:solidFill>
              </a:rPr>
              <a:t> считать 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 “ </a:t>
            </a:r>
            <a:r>
              <a:rPr lang="ru-RU" sz="2800" b="1" dirty="0" smtClean="0">
                <a:solidFill>
                  <a:srgbClr val="FF0000"/>
                </a:solidFill>
              </a:rPr>
              <a:t>Цветными</a:t>
            </a:r>
            <a:r>
              <a:rPr lang="ru-RU" sz="2800" b="1" dirty="0" smtClean="0">
                <a:solidFill>
                  <a:srgbClr val="FF0000"/>
                </a:solidFill>
              </a:rPr>
              <a:t> палочками” Х. </a:t>
            </a:r>
            <a:r>
              <a:rPr lang="ru-RU" sz="2800" b="1" dirty="0" err="1" smtClean="0">
                <a:solidFill>
                  <a:srgbClr val="FF0000"/>
                </a:solidFill>
              </a:rPr>
              <a:t>Кюизенера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Новая папка\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57" y="1500174"/>
            <a:ext cx="3723896" cy="2792922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6315" y="2636912"/>
            <a:ext cx="4193325" cy="3146061"/>
          </a:xfrm>
          <a:prstGeom prst="rect">
            <a:avLst/>
          </a:prstGeom>
          <a:noFill/>
        </p:spPr>
      </p:pic>
      <p:pic>
        <p:nvPicPr>
          <p:cNvPr id="6" name="Рисунок 5" descr="C:\Users\User\Pictures\Математика\28300799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970"/>
          <a:stretch>
            <a:fillRect/>
          </a:stretch>
        </p:blipFill>
        <p:spPr bwMode="auto">
          <a:xfrm>
            <a:off x="6156176" y="332656"/>
            <a:ext cx="23603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429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быстро считай –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цифры все запоминай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20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по методике </a:t>
            </a:r>
            <a:r>
              <a:rPr lang="uk-UA" sz="2000" b="1" dirty="0" smtClean="0">
                <a:solidFill>
                  <a:srgbClr val="FF0000"/>
                </a:solidFill>
              </a:rPr>
              <a:t>Х</a:t>
            </a:r>
            <a:r>
              <a:rPr lang="uk-UA" sz="2000" b="1" dirty="0" smtClean="0">
                <a:solidFill>
                  <a:srgbClr val="FF0000"/>
                </a:solidFill>
              </a:rPr>
              <a:t>. </a:t>
            </a:r>
            <a:r>
              <a:rPr lang="uk-UA" sz="2000" b="1" dirty="0" err="1" smtClean="0">
                <a:solidFill>
                  <a:srgbClr val="FF0000"/>
                </a:solidFill>
              </a:rPr>
              <a:t>Кюизенера</a:t>
            </a:r>
            <a:r>
              <a:rPr lang="uk-UA" sz="2000" b="1" dirty="0" smtClean="0">
                <a:solidFill>
                  <a:srgbClr val="FF0000"/>
                </a:solidFill>
              </a:rPr>
              <a:t>)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Новая папка\0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161" y="2357430"/>
            <a:ext cx="4151764" cy="3113823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\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234" y="1357298"/>
            <a:ext cx="3808734" cy="2857520"/>
          </a:xfrm>
          <a:prstGeom prst="rect">
            <a:avLst/>
          </a:prstGeom>
          <a:noFill/>
        </p:spPr>
      </p:pic>
      <p:pic>
        <p:nvPicPr>
          <p:cNvPr id="6" name="Рисунок 5" descr="C:\Users\User\Pictures\Математика\19_50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59" b="3571"/>
          <a:stretch>
            <a:fillRect/>
          </a:stretch>
        </p:blipFill>
        <p:spPr bwMode="auto">
          <a:xfrm>
            <a:off x="5796136" y="4429132"/>
            <a:ext cx="1930536" cy="209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Pictures\Математика\06647677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902" y="357166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«В мире волшебных фигур» – учимся играя.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Администратор\Desktop\занятие 2014 0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200467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занятие 2014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66604"/>
            <a:ext cx="4139821" cy="31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8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Лебедева Оксана Леонидовна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«Воспитатель – методист» «специалист і категории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BX1900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8125" y="1623060"/>
            <a:ext cx="3395749" cy="452628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Образование:</a:t>
            </a:r>
            <a:r>
              <a:rPr lang="ru-RU" b="1" dirty="0" smtClean="0"/>
              <a:t> </a:t>
            </a:r>
            <a:r>
              <a:rPr lang="ru-RU" dirty="0" smtClean="0"/>
              <a:t>высшее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Должность:</a:t>
            </a:r>
            <a:r>
              <a:rPr lang="ru-RU" dirty="0" smtClean="0"/>
              <a:t> воспитатель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Стаж:</a:t>
            </a:r>
            <a:r>
              <a:rPr lang="ru-RU" b="1" dirty="0" smtClean="0"/>
              <a:t> </a:t>
            </a:r>
            <a:r>
              <a:rPr lang="ru-RU" dirty="0" smtClean="0"/>
              <a:t>15 лет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Проблема: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Развитие </a:t>
            </a:r>
            <a:r>
              <a:rPr lang="ru-RU" b="1" i="1" dirty="0" err="1" smtClean="0">
                <a:solidFill>
                  <a:srgbClr val="0070C0"/>
                </a:solidFill>
              </a:rPr>
              <a:t>логико</a:t>
            </a:r>
            <a:r>
              <a:rPr lang="ru-RU" b="1" i="1" dirty="0" smtClean="0">
                <a:solidFill>
                  <a:srgbClr val="0070C0"/>
                </a:solidFill>
              </a:rPr>
              <a:t> – математической компетентности детей старшего дошкольного возраста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		</a:t>
            </a:r>
            <a:r>
              <a:rPr lang="ru-RU" sz="4800" b="1" dirty="0" smtClean="0">
                <a:solidFill>
                  <a:srgbClr val="FF0000"/>
                </a:solidFill>
              </a:rPr>
              <a:t>	Девиз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Играя – учимся мыслить.</a:t>
            </a:r>
          </a:p>
          <a:p>
            <a:pPr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		Через игру к познанию 						мира</a:t>
            </a:r>
            <a:r>
              <a:rPr lang="uk-UA" sz="4000" b="1" dirty="0" smtClean="0">
                <a:solidFill>
                  <a:srgbClr val="FF0000"/>
                </a:solidFill>
              </a:rPr>
              <a:t>.</a:t>
            </a:r>
            <a:endParaRPr lang="uk-UA" sz="40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uk-UA" sz="4000" b="1" i="1" dirty="0" smtClean="0">
                <a:solidFill>
                  <a:srgbClr val="00B050"/>
                </a:solidFill>
              </a:rPr>
              <a:t>			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User\Pictures\Новая папка\20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645024"/>
            <a:ext cx="3024336" cy="27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Новая папка\2165933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00438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4282" y="785794"/>
            <a:ext cx="8929718" cy="6265884"/>
            <a:chOff x="1701" y="3761"/>
            <a:chExt cx="10260" cy="10441"/>
          </a:xfrm>
        </p:grpSpPr>
        <p:grpSp>
          <p:nvGrpSpPr>
            <p:cNvPr id="1027" name="Group 3"/>
            <p:cNvGrpSpPr>
              <a:grpSpLocks noChangeAspect="1"/>
            </p:cNvGrpSpPr>
            <p:nvPr/>
          </p:nvGrpSpPr>
          <p:grpSpPr bwMode="auto">
            <a:xfrm>
              <a:off x="1701" y="3761"/>
              <a:ext cx="10260" cy="10441"/>
              <a:chOff x="2362" y="2799"/>
              <a:chExt cx="7462" cy="7595"/>
            </a:xfrm>
          </p:grpSpPr>
          <p:sp>
            <p:nvSpPr>
              <p:cNvPr id="1028" name="AutoShape 4"/>
              <p:cNvSpPr>
                <a:spLocks noChangeAspect="1" noChangeArrowheads="1"/>
              </p:cNvSpPr>
              <p:nvPr/>
            </p:nvSpPr>
            <p:spPr bwMode="auto">
              <a:xfrm>
                <a:off x="2362" y="2799"/>
                <a:ext cx="7462" cy="7595"/>
              </a:xfrm>
              <a:prstGeom prst="rect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3147" y="3784"/>
                <a:ext cx="1" cy="6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H="1">
                <a:off x="5766" y="3784"/>
                <a:ext cx="1" cy="6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8515" y="3784"/>
                <a:ext cx="1" cy="6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2362" y="4439"/>
                <a:ext cx="1833" cy="39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Педагогические советы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>
                <a:off x="2362" y="5094"/>
                <a:ext cx="1833" cy="39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Методобъединения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Text Box 10"/>
              <p:cNvSpPr txBox="1">
                <a:spLocks noChangeArrowheads="1"/>
              </p:cNvSpPr>
              <p:nvPr/>
            </p:nvSpPr>
            <p:spPr bwMode="auto">
              <a:xfrm>
                <a:off x="2362" y="5748"/>
                <a:ext cx="1833" cy="39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Творческая группа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>
                <a:off x="2362" y="6403"/>
                <a:ext cx="1833" cy="65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Семинары - практикумы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2362" y="7319"/>
                <a:ext cx="1833" cy="39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Мастер - класс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>
                <a:off x="3147" y="4177"/>
                <a:ext cx="131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>
                <a:off x="4457" y="417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 flipH="1">
                <a:off x="4457" y="4177"/>
                <a:ext cx="1" cy="327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auto">
              <a:xfrm flipH="1">
                <a:off x="4195" y="7188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H="1">
                <a:off x="4195" y="4570"/>
                <a:ext cx="26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H="1">
                <a:off x="4195" y="5224"/>
                <a:ext cx="26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 flipH="1">
                <a:off x="4195" y="5879"/>
                <a:ext cx="26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 flipH="1">
                <a:off x="4195" y="6534"/>
                <a:ext cx="26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Text Box 21"/>
              <p:cNvSpPr txBox="1">
                <a:spLocks noChangeArrowheads="1"/>
              </p:cNvSpPr>
              <p:nvPr/>
            </p:nvSpPr>
            <p:spPr bwMode="auto">
              <a:xfrm>
                <a:off x="4980" y="4439"/>
                <a:ext cx="1833" cy="39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b="1" dirty="0" smtClean="0">
                    <a:solidFill>
                      <a:srgbClr val="800080"/>
                    </a:solidFill>
                    <a:latin typeface="Calibri" pitchFamily="34" charset="0"/>
                    <a:cs typeface="Arial" pitchFamily="34" charset="0"/>
                  </a:rPr>
                  <a:t>Наблюдение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Text Box 22"/>
              <p:cNvSpPr txBox="1">
                <a:spLocks noChangeArrowheads="1"/>
              </p:cNvSpPr>
              <p:nvPr/>
            </p:nvSpPr>
            <p:spPr bwMode="auto">
              <a:xfrm>
                <a:off x="4980" y="5094"/>
                <a:ext cx="1833" cy="65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b="1" dirty="0" smtClean="0">
                    <a:solidFill>
                      <a:srgbClr val="800080"/>
                    </a:solidFill>
                    <a:latin typeface="Calibri" pitchFamily="34" charset="0"/>
                    <a:cs typeface="Arial" pitchFamily="34" charset="0"/>
                  </a:rPr>
                  <a:t>Исследовательская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деятельность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Text Box 23"/>
              <p:cNvSpPr txBox="1">
                <a:spLocks noChangeArrowheads="1"/>
              </p:cNvSpPr>
              <p:nvPr/>
            </p:nvSpPr>
            <p:spPr bwMode="auto">
              <a:xfrm>
                <a:off x="4980" y="7974"/>
                <a:ext cx="1833" cy="65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b="1" dirty="0" smtClean="0">
                    <a:solidFill>
                      <a:srgbClr val="800080"/>
                    </a:solidFill>
                    <a:latin typeface="Calibri" pitchFamily="34" charset="0"/>
                    <a:cs typeface="Arial" pitchFamily="34" charset="0"/>
                  </a:rPr>
                  <a:t>Использование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наглядности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4980" y="8890"/>
                <a:ext cx="1833" cy="91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Создание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развивающей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среды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Text Box 25"/>
              <p:cNvSpPr txBox="1">
                <a:spLocks noChangeArrowheads="1"/>
              </p:cNvSpPr>
              <p:nvPr/>
            </p:nvSpPr>
            <p:spPr bwMode="auto">
              <a:xfrm>
                <a:off x="4980" y="7319"/>
                <a:ext cx="1833" cy="39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Развивающие </a:t>
                </a:r>
                <a:r>
                  <a:rPr lang="ru-RU" sz="1400" b="1" dirty="0" smtClean="0">
                    <a:solidFill>
                      <a:srgbClr val="800080"/>
                    </a:solidFill>
                    <a:latin typeface="Calibri" pitchFamily="34" charset="0"/>
                    <a:cs typeface="Arial" pitchFamily="34" charset="0"/>
                  </a:rPr>
                  <a:t>и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гры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Text Box 26"/>
              <p:cNvSpPr txBox="1">
                <a:spLocks noChangeArrowheads="1"/>
              </p:cNvSpPr>
              <p:nvPr/>
            </p:nvSpPr>
            <p:spPr bwMode="auto">
              <a:xfrm>
                <a:off x="4980" y="6665"/>
                <a:ext cx="1833" cy="39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Беседы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Text Box 27"/>
              <p:cNvSpPr txBox="1">
                <a:spLocks noChangeArrowheads="1"/>
              </p:cNvSpPr>
              <p:nvPr/>
            </p:nvSpPr>
            <p:spPr bwMode="auto">
              <a:xfrm>
                <a:off x="4980" y="6010"/>
                <a:ext cx="1833" cy="39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Проблемные ситуации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>
                <a:off x="5766" y="4177"/>
                <a:ext cx="1440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/>
            </p:nvSpPr>
            <p:spPr bwMode="auto">
              <a:xfrm flipH="1">
                <a:off x="7206" y="3392"/>
                <a:ext cx="1" cy="58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/>
            </p:nvSpPr>
            <p:spPr bwMode="auto">
              <a:xfrm flipH="1">
                <a:off x="6813" y="9283"/>
                <a:ext cx="39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 flipH="1">
                <a:off x="6813" y="4570"/>
                <a:ext cx="39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Line 32"/>
              <p:cNvSpPr>
                <a:spLocks noChangeShapeType="1"/>
              </p:cNvSpPr>
              <p:nvPr/>
            </p:nvSpPr>
            <p:spPr bwMode="auto">
              <a:xfrm flipH="1">
                <a:off x="6813" y="5486"/>
                <a:ext cx="39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 flipH="1">
                <a:off x="6813" y="6141"/>
                <a:ext cx="39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/>
            </p:nvSpPr>
            <p:spPr bwMode="auto">
              <a:xfrm flipH="1">
                <a:off x="6813" y="6795"/>
                <a:ext cx="393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auto">
              <a:xfrm flipH="1">
                <a:off x="6813" y="7450"/>
                <a:ext cx="39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/>
            </p:nvSpPr>
            <p:spPr bwMode="auto">
              <a:xfrm flipH="1">
                <a:off x="6813" y="8236"/>
                <a:ext cx="39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Text Box 37"/>
              <p:cNvSpPr txBox="1">
                <a:spLocks noChangeArrowheads="1"/>
              </p:cNvSpPr>
              <p:nvPr/>
            </p:nvSpPr>
            <p:spPr bwMode="auto">
              <a:xfrm>
                <a:off x="7599" y="6534"/>
                <a:ext cx="1700" cy="65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b="1" dirty="0" smtClean="0">
                    <a:solidFill>
                      <a:srgbClr val="800080"/>
                    </a:solidFill>
                    <a:latin typeface="Calibri" pitchFamily="34" charset="0"/>
                    <a:cs typeface="Arial" pitchFamily="34" charset="0"/>
                  </a:rPr>
                  <a:t>Индивидуальные беседы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2" name="Text Box 38"/>
              <p:cNvSpPr txBox="1">
                <a:spLocks noChangeArrowheads="1"/>
              </p:cNvSpPr>
              <p:nvPr/>
            </p:nvSpPr>
            <p:spPr bwMode="auto">
              <a:xfrm>
                <a:off x="7599" y="5355"/>
                <a:ext cx="1700" cy="91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«Школа </a:t>
                </a:r>
                <a:r>
                  <a:rPr lang="ru-RU" sz="1400" b="1" dirty="0" smtClean="0">
                    <a:solidFill>
                      <a:srgbClr val="800080"/>
                    </a:solidFill>
                    <a:latin typeface="Calibri" pitchFamily="34" charset="0"/>
                    <a:cs typeface="Arial" pitchFamily="34" charset="0"/>
                  </a:rPr>
                  <a:t>для родителей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»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Text Box 39"/>
              <p:cNvSpPr txBox="1">
                <a:spLocks noChangeArrowheads="1"/>
              </p:cNvSpPr>
              <p:nvPr/>
            </p:nvSpPr>
            <p:spPr bwMode="auto">
              <a:xfrm>
                <a:off x="7598" y="4439"/>
                <a:ext cx="1702" cy="655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Лекторий </a:t>
                </a:r>
                <a:r>
                  <a:rPr lang="ru-RU" sz="1400" b="1" dirty="0">
                    <a:solidFill>
                      <a:srgbClr val="800080"/>
                    </a:solidFill>
                    <a:latin typeface="Calibri" pitchFamily="34" charset="0"/>
                    <a:cs typeface="Arial" pitchFamily="34" charset="0"/>
                  </a:rPr>
                  <a:t>с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 родителями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Line 40"/>
              <p:cNvSpPr>
                <a:spLocks noChangeShapeType="1"/>
              </p:cNvSpPr>
              <p:nvPr/>
            </p:nvSpPr>
            <p:spPr bwMode="auto">
              <a:xfrm>
                <a:off x="6813" y="3392"/>
                <a:ext cx="39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Line 41"/>
              <p:cNvSpPr>
                <a:spLocks noChangeShapeType="1"/>
              </p:cNvSpPr>
              <p:nvPr/>
            </p:nvSpPr>
            <p:spPr bwMode="auto">
              <a:xfrm>
                <a:off x="9278" y="3384"/>
                <a:ext cx="284" cy="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Line 42"/>
              <p:cNvSpPr>
                <a:spLocks noChangeShapeType="1"/>
              </p:cNvSpPr>
              <p:nvPr/>
            </p:nvSpPr>
            <p:spPr bwMode="auto">
              <a:xfrm>
                <a:off x="9562" y="3392"/>
                <a:ext cx="1" cy="340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Line 43"/>
              <p:cNvSpPr>
                <a:spLocks noChangeShapeType="1"/>
              </p:cNvSpPr>
              <p:nvPr/>
            </p:nvSpPr>
            <p:spPr bwMode="auto">
              <a:xfrm flipH="1">
                <a:off x="9300" y="6795"/>
                <a:ext cx="263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Line 44"/>
              <p:cNvSpPr>
                <a:spLocks noChangeShapeType="1"/>
              </p:cNvSpPr>
              <p:nvPr/>
            </p:nvSpPr>
            <p:spPr bwMode="auto">
              <a:xfrm flipH="1">
                <a:off x="9300" y="5748"/>
                <a:ext cx="26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Line 45"/>
              <p:cNvSpPr>
                <a:spLocks noChangeShapeType="1"/>
              </p:cNvSpPr>
              <p:nvPr/>
            </p:nvSpPr>
            <p:spPr bwMode="auto">
              <a:xfrm flipH="1">
                <a:off x="4195" y="7450"/>
                <a:ext cx="26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Line 46"/>
              <p:cNvSpPr>
                <a:spLocks noChangeShapeType="1"/>
              </p:cNvSpPr>
              <p:nvPr/>
            </p:nvSpPr>
            <p:spPr bwMode="auto">
              <a:xfrm flipH="1">
                <a:off x="9300" y="4832"/>
                <a:ext cx="2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71" name="Group 47"/>
            <p:cNvGrpSpPr>
              <a:grpSpLocks/>
            </p:cNvGrpSpPr>
            <p:nvPr/>
          </p:nvGrpSpPr>
          <p:grpSpPr bwMode="auto">
            <a:xfrm>
              <a:off x="1701" y="4180"/>
              <a:ext cx="9540" cy="900"/>
              <a:chOff x="1701" y="4180"/>
              <a:chExt cx="9540" cy="900"/>
            </a:xfrm>
          </p:grpSpPr>
          <p:sp>
            <p:nvSpPr>
              <p:cNvPr id="1072" name="Text Box 48"/>
              <p:cNvSpPr txBox="1">
                <a:spLocks noChangeArrowheads="1"/>
              </p:cNvSpPr>
              <p:nvPr/>
            </p:nvSpPr>
            <p:spPr bwMode="auto">
              <a:xfrm>
                <a:off x="1701" y="4180"/>
                <a:ext cx="2520" cy="90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Работа </a:t>
                </a:r>
                <a:r>
                  <a:rPr lang="ru-RU" sz="1600" b="1" dirty="0">
                    <a:solidFill>
                      <a:srgbClr val="800080"/>
                    </a:solidFill>
                    <a:latin typeface="Calibri" pitchFamily="34" charset="0"/>
                    <a:cs typeface="Arial" pitchFamily="34" charset="0"/>
                  </a:rPr>
                  <a:t>с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 педагогами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Text Box 49"/>
              <p:cNvSpPr txBox="1">
                <a:spLocks noChangeArrowheads="1"/>
              </p:cNvSpPr>
              <p:nvPr/>
            </p:nvSpPr>
            <p:spPr bwMode="auto">
              <a:xfrm>
                <a:off x="5301" y="4180"/>
                <a:ext cx="2520" cy="90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Работа </a:t>
                </a:r>
                <a:r>
                  <a:rPr lang="ru-RU" sz="1600" b="1" dirty="0">
                    <a:solidFill>
                      <a:srgbClr val="800080"/>
                    </a:solidFill>
                    <a:latin typeface="Calibri" pitchFamily="34" charset="0"/>
                    <a:cs typeface="Arial" pitchFamily="34" charset="0"/>
                  </a:rPr>
                  <a:t>с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 детьми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Text Box 50"/>
              <p:cNvSpPr txBox="1">
                <a:spLocks noChangeArrowheads="1"/>
              </p:cNvSpPr>
              <p:nvPr/>
            </p:nvSpPr>
            <p:spPr bwMode="auto">
              <a:xfrm>
                <a:off x="8901" y="4180"/>
                <a:ext cx="2340" cy="90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Работа </a:t>
                </a:r>
                <a:r>
                  <a:rPr lang="ru-RU" sz="1600" b="1" dirty="0">
                    <a:solidFill>
                      <a:srgbClr val="800080"/>
                    </a:solidFill>
                    <a:latin typeface="Calibri" pitchFamily="34" charset="0"/>
                    <a:cs typeface="Arial" pitchFamily="34" charset="0"/>
                  </a:rPr>
                  <a:t>с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 родителями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75" name="Group 51"/>
          <p:cNvGrpSpPr>
            <a:grpSpLocks/>
          </p:cNvGrpSpPr>
          <p:nvPr/>
        </p:nvGrpSpPr>
        <p:grpSpPr bwMode="auto">
          <a:xfrm>
            <a:off x="500034" y="5072074"/>
            <a:ext cx="2514600" cy="1468438"/>
            <a:chOff x="1521" y="13365"/>
            <a:chExt cx="3960" cy="2313"/>
          </a:xfrm>
        </p:grpSpPr>
        <p:pic>
          <p:nvPicPr>
            <p:cNvPr id="1076" name="Picture 52" descr="C41-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1" y="13365"/>
              <a:ext cx="3960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7" name="Picture 53" descr="concept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5" y="13464"/>
              <a:ext cx="695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10050" algn="l"/>
              </a:tabLst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РАБОТЫ </a:t>
            </a:r>
            <a:r>
              <a:rPr lang="uk-UA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РАЗВИТИЮ ПОЗНАВАТЕЛЬНОЙ АКТИВНОСТИ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10050" algn="l"/>
              </a:tabLst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ДОШКОЛЬНОМ ОБРАЗОВАТЕЛЬНОМ УЧЕРЕЖДЕНИИ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1571604" y="285728"/>
            <a:ext cx="7032844" cy="6139579"/>
            <a:chOff x="2266" y="1855"/>
            <a:chExt cx="7200" cy="8240"/>
          </a:xfrm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2266" y="1855"/>
              <a:ext cx="7200" cy="7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362" y="3197"/>
              <a:ext cx="2749" cy="157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Проблемное изложение учебного </a:t>
              </a:r>
              <a:r>
                <a:rPr lang="ru-RU" sz="1600" b="1" dirty="0" smtClean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материалу </a:t>
              </a: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воспитателем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2362" y="5382"/>
              <a:ext cx="2749" cy="130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Проблемное исследование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2362" y="7215"/>
              <a:ext cx="2749" cy="130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Проблемная беседа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2362" y="9048"/>
              <a:ext cx="2749" cy="104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Проблемно - научная деятельность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5766" y="2764"/>
              <a:ext cx="3665" cy="78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Воспитатель проводит проблемный рассказ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766" y="3680"/>
              <a:ext cx="3664" cy="91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Создает проблемную ситуацию, ставит детей в условия споров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5766" y="4728"/>
              <a:ext cx="3664" cy="3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 smtClean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Активизирует </a:t>
              </a: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мышление </a:t>
              </a:r>
              <a:r>
                <a:rPr lang="ru-RU" sz="1600" b="1" dirty="0" smtClean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ребенка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766" y="5382"/>
              <a:ext cx="3664" cy="130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>
                  <a:latin typeface="Calibri" pitchFamily="34" charset="0"/>
                  <a:cs typeface="Arial" pitchFamily="34" charset="0"/>
                </a:rPr>
                <a:t>Дети сами находят проблему в предложенном материале и сами ее решают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5766" y="6953"/>
              <a:ext cx="3664" cy="85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Воспитатель предлагает детям проблемную ситуацию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5766" y="8001"/>
              <a:ext cx="3664" cy="104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Побуждает детей </a:t>
              </a:r>
              <a:r>
                <a:rPr lang="ru-RU" sz="1600" b="1" dirty="0" smtClean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к её  решению </a:t>
              </a: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проблемными вопросами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5766" y="9179"/>
              <a:ext cx="3665" cy="78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b="1" dirty="0">
                  <a:solidFill>
                    <a:srgbClr val="003300"/>
                  </a:solidFill>
                  <a:latin typeface="Calibri" pitchFamily="34" charset="0"/>
                  <a:cs typeface="Arial" pitchFamily="34" charset="0"/>
                </a:rPr>
                <a:t>Воспитатель ставит проблему, а дети самостоятельно ее решают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V="1">
              <a:off x="5111" y="3026"/>
              <a:ext cx="655" cy="785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5111" y="4073"/>
              <a:ext cx="655" cy="1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5111" y="4466"/>
              <a:ext cx="655" cy="393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5111" y="6037"/>
              <a:ext cx="655" cy="0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5111" y="7215"/>
              <a:ext cx="655" cy="524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7467" y="7608"/>
              <a:ext cx="1" cy="393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5111" y="9572"/>
              <a:ext cx="655" cy="0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5111" y="7739"/>
              <a:ext cx="655" cy="3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47" name="Picture 23" descr="sov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68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2071670" y="1428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ФОРМЫ ОРГАНІЗАЦИИ РАБОТЫ </a:t>
            </a:r>
            <a:r>
              <a:rPr lang="uk-UA" b="1" i="1" dirty="0">
                <a:solidFill>
                  <a:srgbClr val="FF0000"/>
                </a:solidFill>
              </a:rPr>
              <a:t>С</a:t>
            </a:r>
            <a:r>
              <a:rPr lang="uk-UA" b="1" i="1" dirty="0" smtClean="0">
                <a:solidFill>
                  <a:srgbClr val="FF0000"/>
                </a:solidFill>
              </a:rPr>
              <a:t> РАЗВИТИЯ ПОЗНАВАТЕЛЬНОЙ АКТИВНОСТИ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uk-UA" sz="2200" b="1" dirty="0" smtClean="0">
                <a:solidFill>
                  <a:srgbClr val="FF0000"/>
                </a:solidFill>
              </a:rPr>
              <a:t>АЛГОРИТМ </a:t>
            </a:r>
            <a:r>
              <a:rPr lang="uk-UA" sz="2200" b="1" dirty="0" smtClean="0">
                <a:solidFill>
                  <a:srgbClr val="FF0000"/>
                </a:solidFill>
              </a:rPr>
              <a:t>ЗНАКОМСТВА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uk-UA" sz="2200" b="1" dirty="0">
                <a:solidFill>
                  <a:srgbClr val="FF0000"/>
                </a:solidFill>
              </a:rPr>
              <a:t>С</a:t>
            </a:r>
            <a:r>
              <a:rPr lang="uk-UA" sz="2200" b="1" dirty="0" smtClean="0">
                <a:solidFill>
                  <a:srgbClr val="FF0000"/>
                </a:solidFill>
              </a:rPr>
              <a:t> ГЕОМЕТРИЧЕСКИМИ ФИГУРАМИ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uk-UA" sz="2200" b="1" dirty="0" smtClean="0">
                <a:solidFill>
                  <a:srgbClr val="FF0000"/>
                </a:solidFill>
              </a:rPr>
              <a:t>ПО</a:t>
            </a:r>
            <a:r>
              <a:rPr lang="uk-UA" sz="2200" b="1" dirty="0" smtClean="0">
                <a:solidFill>
                  <a:srgbClr val="FF0000"/>
                </a:solidFill>
              </a:rPr>
              <a:t> МЕТОДЕ З. ДЬЕНЕША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Показать геометрическую фигуру </a:t>
            </a:r>
            <a:r>
              <a:rPr lang="ru-RU" b="1" i="1" dirty="0"/>
              <a:t>и</a:t>
            </a:r>
            <a:r>
              <a:rPr lang="ru-RU" b="1" i="1" dirty="0" smtClean="0"/>
              <a:t> назвать её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ПРЕДЛОЖИТЬ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ДЕТЯМ</a:t>
            </a:r>
            <a:r>
              <a:rPr lang="ru-RU" b="1" i="1" u="sng" dirty="0" smtClean="0">
                <a:solidFill>
                  <a:srgbClr val="FF0000"/>
                </a:solidFill>
              </a:rPr>
              <a:t>: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i="1" dirty="0" smtClean="0"/>
              <a:t>назвать фигуру</a:t>
            </a:r>
            <a:endParaRPr lang="ru-RU" dirty="0" smtClean="0"/>
          </a:p>
          <a:p>
            <a:r>
              <a:rPr lang="ru-RU" b="1" i="1" dirty="0" smtClean="0"/>
              <a:t>найти</a:t>
            </a:r>
            <a:r>
              <a:rPr lang="ru-RU" b="1" i="1" dirty="0" smtClean="0"/>
              <a:t> такую фигуру среди других </a:t>
            </a:r>
            <a:r>
              <a:rPr lang="ru-RU" b="1" i="1" dirty="0" smtClean="0"/>
              <a:t>фигур</a:t>
            </a:r>
            <a:endParaRPr lang="ru-RU" dirty="0" smtClean="0"/>
          </a:p>
          <a:p>
            <a:r>
              <a:rPr lang="ru-RU" b="1" i="1" dirty="0" smtClean="0"/>
              <a:t>обследовать фигуру при помощи анализаторов</a:t>
            </a:r>
            <a:endParaRPr lang="ru-RU" dirty="0" smtClean="0"/>
          </a:p>
          <a:p>
            <a:r>
              <a:rPr lang="ru-RU" b="1" i="1" dirty="0" smtClean="0"/>
              <a:t>назвать признаки геометрической фигуры</a:t>
            </a:r>
            <a:endParaRPr lang="ru-RU" dirty="0" smtClean="0"/>
          </a:p>
          <a:p>
            <a:r>
              <a:rPr lang="ru-RU" b="1" i="1" dirty="0" smtClean="0"/>
              <a:t>сравнить</a:t>
            </a:r>
            <a:r>
              <a:rPr lang="ru-RU" b="1" i="1" dirty="0" smtClean="0"/>
              <a:t> её </a:t>
            </a:r>
            <a:r>
              <a:rPr lang="ru-RU" b="1" i="1" dirty="0"/>
              <a:t>с</a:t>
            </a:r>
            <a:r>
              <a:rPr lang="ru-RU" b="1" i="1" dirty="0" smtClean="0"/>
              <a:t> другой, уже знакомой фигурой</a:t>
            </a:r>
            <a:endParaRPr lang="ru-RU" dirty="0" smtClean="0"/>
          </a:p>
          <a:p>
            <a:r>
              <a:rPr lang="ru-RU" b="1" i="1" dirty="0" smtClean="0"/>
              <a:t>выполнить</a:t>
            </a:r>
            <a:r>
              <a:rPr lang="ru-RU" b="1" i="1" dirty="0" smtClean="0"/>
              <a:t> практические действия </a:t>
            </a:r>
            <a:r>
              <a:rPr lang="ru-RU" b="1" i="1" dirty="0"/>
              <a:t>с</a:t>
            </a:r>
            <a:r>
              <a:rPr lang="ru-RU" b="1" i="1" dirty="0" smtClean="0"/>
              <a:t> этой фигурой (представленной </a:t>
            </a:r>
            <a:r>
              <a:rPr lang="ru-RU" b="1" i="1" dirty="0"/>
              <a:t>в</a:t>
            </a:r>
            <a:r>
              <a:rPr lang="ru-RU" b="1" i="1" dirty="0" smtClean="0"/>
              <a:t> разных размере и цвете)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Развитие </a:t>
            </a:r>
            <a:r>
              <a:rPr lang="ru-RU" sz="2800" b="1" i="1" dirty="0" err="1">
                <a:solidFill>
                  <a:srgbClr val="FF0000"/>
                </a:solidFill>
              </a:rPr>
              <a:t>логико</a:t>
            </a:r>
            <a:r>
              <a:rPr lang="ru-RU" sz="2800" b="1" i="1" dirty="0">
                <a:solidFill>
                  <a:srgbClr val="FF0000"/>
                </a:solidFill>
              </a:rPr>
              <a:t> – математического мышления с помощью </a:t>
            </a:r>
            <a:r>
              <a:rPr lang="ru-RU" sz="2800" b="1" i="1" dirty="0" smtClean="0">
                <a:solidFill>
                  <a:srgbClr val="FF0000"/>
                </a:solidFill>
              </a:rPr>
              <a:t>методики З.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Дьенеша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Фото\Фото\Вставить фото\масл 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370359"/>
            <a:ext cx="3602110" cy="2701583"/>
          </a:xfrm>
          <a:prstGeom prst="rect">
            <a:avLst/>
          </a:prstGeom>
          <a:noFill/>
        </p:spPr>
      </p:pic>
      <p:pic>
        <p:nvPicPr>
          <p:cNvPr id="3075" name="Picture 3" descr="D:\Фото\Фото\Вставить фото\масл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439" y="2492896"/>
            <a:ext cx="3851875" cy="2889886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Pictures\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303720" cy="20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Каждое игровое </a:t>
            </a:r>
            <a:r>
              <a:rPr lang="ru-RU" sz="3200" b="1" i="1" dirty="0">
                <a:solidFill>
                  <a:srgbClr val="FF0000"/>
                </a:solidFill>
              </a:rPr>
              <a:t>упражнение – следующая ступенька к </a:t>
            </a:r>
            <a:r>
              <a:rPr lang="ru-RU" sz="3200" b="1" i="1" dirty="0" smtClean="0">
                <a:solidFill>
                  <a:srgbClr val="FF0000"/>
                </a:solidFill>
              </a:rPr>
              <a:t>интересному.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Фото\Фото\Вставить фото\IMG_04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2" y="1500174"/>
            <a:ext cx="3810026" cy="2857520"/>
          </a:xfrm>
          <a:prstGeom prst="rect">
            <a:avLst/>
          </a:prstGeom>
          <a:noFill/>
        </p:spPr>
      </p:pic>
      <p:pic>
        <p:nvPicPr>
          <p:cNvPr id="4099" name="Picture 3" descr="D:\Фото\Фото\2012-03-04 масл\масл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459" y="2420888"/>
            <a:ext cx="3893409" cy="2921047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Pictures\blok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59" y="458112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“Лабиринт”, “</a:t>
            </a:r>
            <a:r>
              <a:rPr lang="ru-RU" sz="2400" b="1" dirty="0" smtClean="0">
                <a:solidFill>
                  <a:srgbClr val="FF0000"/>
                </a:solidFill>
              </a:rPr>
              <a:t>Сказочное</a:t>
            </a:r>
            <a:r>
              <a:rPr lang="ru-RU" sz="2400" b="1" dirty="0" smtClean="0">
                <a:solidFill>
                  <a:srgbClr val="FF0000"/>
                </a:solidFill>
              </a:rPr>
              <a:t> дерево”, “</a:t>
            </a:r>
            <a:r>
              <a:rPr lang="ru-RU" sz="2400" b="1" dirty="0" smtClean="0">
                <a:solidFill>
                  <a:srgbClr val="FF0000"/>
                </a:solidFill>
              </a:rPr>
              <a:t>Найди</a:t>
            </a:r>
            <a:r>
              <a:rPr lang="ru-RU" sz="2400" b="1" dirty="0" smtClean="0">
                <a:solidFill>
                  <a:srgbClr val="FF0000"/>
                </a:solidFill>
              </a:rPr>
              <a:t> сокровища” </a:t>
            </a:r>
            <a:r>
              <a:rPr lang="ru-RU" sz="2400" b="1" dirty="0" smtClean="0">
                <a:solidFill>
                  <a:srgbClr val="0070C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сколько интересного таят в себе </a:t>
            </a:r>
            <a:r>
              <a:rPr lang="ru-RU" sz="2400" b="1" dirty="0" smtClean="0">
                <a:solidFill>
                  <a:srgbClr val="0070C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гры по методике З. </a:t>
            </a:r>
            <a:r>
              <a:rPr lang="ru-RU" sz="2400" b="1" dirty="0" err="1" smtClean="0">
                <a:solidFill>
                  <a:srgbClr val="0070C0"/>
                </a:solidFill>
              </a:rPr>
              <a:t>Дьенеша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Новая папка\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956" y="1500174"/>
            <a:ext cx="3915917" cy="2936938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76195"/>
            <a:ext cx="4031308" cy="3024507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Pictures\htmlconvd-1mzxEL_html_mdb3dc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59896"/>
            <a:ext cx="3725590" cy="18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</TotalTime>
  <Words>271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Донецкая Народная Республика Министерство образования и науки Управление образования администрации города Шахтерска Шахтерское дошкольное образовательное  учреждение комбинированного типа№ 5  “ Конёк – Горбунок”</vt:lpstr>
      <vt:lpstr>Лебедева Оксана Леонидовна «Воспитатель – методист» «специалист і категории»</vt:lpstr>
      <vt:lpstr>   Девиз</vt:lpstr>
      <vt:lpstr>Презентация PowerPoint</vt:lpstr>
      <vt:lpstr>Презентация PowerPoint</vt:lpstr>
      <vt:lpstr> АЛГОРИТМ ЗНАКОМСТВА С ГЕОМЕТРИЧЕСКИМИ ФИГУРАМИ  ПО МЕТОДЕ З. ДЬЕНЕША</vt:lpstr>
      <vt:lpstr>Развитие логико – математического мышления с помощью методики З. Дьенеша.</vt:lpstr>
      <vt:lpstr>Каждое игровое упражнение – следующая ступенька к интересному.</vt:lpstr>
      <vt:lpstr>“Лабиринт”, “Сказочное дерево”, “Найди сокровища” – сколько интересного таят в себе игры по методике З. Дьенеша.</vt:lpstr>
      <vt:lpstr>Учимся считать с “ Цветными палочками” Х. Кюизенера</vt:lpstr>
      <vt:lpstr> быстро считай –  цифры все запоминай (по методике Х. Кюизенера) </vt:lpstr>
      <vt:lpstr>«В мире волшебных фигур» – учимся играя.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Відділ освіти Шахтарської міської ради ДНЗ № 27 “ Коньок – Горбунок”</dc:title>
  <dc:creator>User</dc:creator>
  <cp:lastModifiedBy>BEST</cp:lastModifiedBy>
  <cp:revision>51</cp:revision>
  <dcterms:created xsi:type="dcterms:W3CDTF">2013-03-18T18:49:21Z</dcterms:created>
  <dcterms:modified xsi:type="dcterms:W3CDTF">2015-11-16T20:05:20Z</dcterms:modified>
</cp:coreProperties>
</file>